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40"/>
  </p:notesMasterIdLst>
  <p:sldIdLst>
    <p:sldId id="256" r:id="rId3"/>
    <p:sldId id="257" r:id="rId4"/>
    <p:sldId id="260" r:id="rId5"/>
    <p:sldId id="262" r:id="rId6"/>
    <p:sldId id="264" r:id="rId7"/>
    <p:sldId id="259" r:id="rId8"/>
    <p:sldId id="261" r:id="rId9"/>
    <p:sldId id="268" r:id="rId10"/>
    <p:sldId id="269" r:id="rId11"/>
    <p:sldId id="258" r:id="rId12"/>
    <p:sldId id="265" r:id="rId13"/>
    <p:sldId id="271" r:id="rId14"/>
    <p:sldId id="296" r:id="rId15"/>
    <p:sldId id="306" r:id="rId16"/>
    <p:sldId id="311" r:id="rId17"/>
    <p:sldId id="309" r:id="rId18"/>
    <p:sldId id="310" r:id="rId19"/>
    <p:sldId id="312" r:id="rId20"/>
    <p:sldId id="313" r:id="rId21"/>
    <p:sldId id="314" r:id="rId22"/>
    <p:sldId id="317" r:id="rId23"/>
    <p:sldId id="316" r:id="rId24"/>
    <p:sldId id="315" r:id="rId25"/>
    <p:sldId id="319" r:id="rId26"/>
    <p:sldId id="321" r:id="rId27"/>
    <p:sldId id="322" r:id="rId28"/>
    <p:sldId id="323" r:id="rId29"/>
    <p:sldId id="320" r:id="rId30"/>
    <p:sldId id="297" r:id="rId31"/>
    <p:sldId id="298" r:id="rId32"/>
    <p:sldId id="299" r:id="rId33"/>
    <p:sldId id="301" r:id="rId34"/>
    <p:sldId id="300" r:id="rId35"/>
    <p:sldId id="302" r:id="rId36"/>
    <p:sldId id="274" r:id="rId37"/>
    <p:sldId id="270" r:id="rId38"/>
    <p:sldId id="26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79382" autoAdjust="0"/>
  </p:normalViewPr>
  <p:slideViewPr>
    <p:cSldViewPr snapToGrid="0">
      <p:cViewPr varScale="1">
        <p:scale>
          <a:sx n="75" d="100"/>
          <a:sy n="75" d="100"/>
        </p:scale>
        <p:origin x="12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7133D-55C9-4874-BCC6-0BCACF988CB4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E2368C-5F09-400D-A881-793A424D5E8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511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2368C-5F09-400D-A881-793A424D5E8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7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E2368C-5F09-400D-A881-793A424D5E8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90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Criteria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INCLUSION CRITERIA: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included, patients must meet all of the following: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history of abdominal pain for greater than 6 months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Males ages 13-45 years old or females ages 13-45 years old who have had their menses for at least 2 years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written informed consent, prior to entering the study or undergoing any study procedures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CRITERIA: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Patients with any of the following will be excluded: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history of an organic GI disease (e.g., inflammatory bowel disease, celiac disease, biliary disorders, bowel resection) cardiac, pulmonary, neurologic, renal, endocrine, or gynecological pathology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currently taking medications for GI symptoms daily such as 5-HT3 antagonists/5-HT4 agonists, prokinetic drugs, laxatives (but not fiber supplements), anti-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diarrheals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antispasmodics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currently taking other medications daily that would alter serotonin (e.g., serotonin specific reuptake inhibitors [SSRI]), catecholamines (e.g., tricycle antidepressants but not inhaled beta-agonist for mild-moderate asthma), cortisol (excluding inhaled corticosteroids)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during the late evening and night (as cortisol levels may be altered)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co-morbid pain or psychiatric conditions (e.g., fibromyalgia, bipolar or psychotic disorder)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greater than 300 mg of caffeine containing beverages or food (e.g. chocolate) in the afternoon-evening or greater than 2 servings of alcohol containing beverages everyday (decaffeinated coffee is acceptable)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unable to give informed consent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unable to physically use the touch screen for the purpose of the study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visually impaired or currently institutionalized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who are pregnant or lactating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NINR employees, subordinates/relatives/ or co-workers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NIH employee who is a subordinate/relative/or co-worker of a study investigator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2368C-5F09-400D-A881-793A424D5E8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744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2368C-5F09-400D-A881-793A424D5E8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490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Criteria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INCLUSION CRITERIA: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included, patients must meet all of the following: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history of abdominal pain for greater than 6 months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Males ages 13-45 years old or females ages 13-45 years old who have had their menses for at least 2 years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 written informed consent, prior to entering the study or undergoing any study procedures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EXCLUSION CRITERIA: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Patients with any of the following will be excluded: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a history of an organic GI disease (e.g., inflammatory bowel disease, celiac disease, biliary disorders, bowel resection) cardiac, pulmonary, neurologic, renal, endocrine, or gynecological pathology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currently taking medications for GI symptoms daily such as 5-HT3 antagonists/5-HT4 agonists, prokinetic drugs, laxatives (but not fiber supplements), anti-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diarrheals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antispasmodics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currently taking other medications daily that would alter serotonin (e.g., serotonin specific reuptake inhibitors [SSRI]), catecholamines (e.g., tricycle antidepressants but not inhaled beta-agonist for mild-moderate asthma), cortisol (excluding inhaled corticosteroids)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 during the late evening and night (as cortisol levels may be altered)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Severe co-morbid pain or psychiatric conditions (e.g., fibromyalgia, bipolar or psychotic disorder)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 greater than 300 mg of caffeine containing beverages or food (e.g. chocolate) in the afternoon-evening or greater than 2 servings of alcohol containing beverages everyday (decaffeinated coffee is acceptable)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unable to give informed consent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unable to physically use the touch screen for the purpose of the study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visually impaired or currently institutionalized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Females who are pregnant or lactating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NINR employees, subordinates/relatives/ or co-workers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NIH employee who is a subordinate/relative/or co-worker of a study investigator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E2368C-5F09-400D-A881-793A424D5E8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814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87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324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081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60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8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612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5486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520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63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2397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1404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6222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5614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295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2948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38040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8074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756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968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1540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921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6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423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07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18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64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0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409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63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3ADB5-F27D-4F2A-AE2B-99995A1A4B9F}" type="datetimeFigureOut">
              <a:rPr lang="ko-KR" altLang="en-US" smtClean="0"/>
              <a:t>2019-12-14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C164F3-0E20-4BD1-A6A5-0EF03A7FAC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6674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6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654296" y="963613"/>
            <a:ext cx="6013703" cy="4149724"/>
          </a:xfrm>
        </p:spPr>
        <p:txBody>
          <a:bodyPr anchor="ctr">
            <a:normAutofit/>
          </a:bodyPr>
          <a:lstStyle/>
          <a:p>
            <a:r>
              <a:rPr lang="en-US" altLang="ko-KR" sz="6000" dirty="0"/>
              <a:t>2019</a:t>
            </a:r>
            <a:r>
              <a:rPr lang="ko-KR" altLang="en-US" sz="6000" dirty="0"/>
              <a:t>년 </a:t>
            </a:r>
            <a:r>
              <a:rPr lang="en-US" altLang="ko-KR" sz="6000" dirty="0"/>
              <a:t>CPBMI</a:t>
            </a:r>
            <a:br>
              <a:rPr lang="en-US" altLang="ko-KR" sz="6000" dirty="0"/>
            </a:br>
            <a:r>
              <a:rPr lang="en-US" altLang="ko-KR" sz="6000" dirty="0"/>
              <a:t>4</a:t>
            </a:r>
            <a:r>
              <a:rPr lang="ko-KR" altLang="en-US" sz="6000" dirty="0"/>
              <a:t>조</a:t>
            </a:r>
            <a:r>
              <a:rPr lang="en-US" altLang="ko-KR" sz="6000" dirty="0"/>
              <a:t> </a:t>
            </a:r>
            <a:r>
              <a:rPr lang="ko-KR" altLang="en-US" sz="6000" dirty="0"/>
              <a:t>결과발표</a:t>
            </a:r>
            <a:br>
              <a:rPr lang="en-US" altLang="ko-KR" sz="6000" dirty="0"/>
            </a:br>
            <a:br>
              <a:rPr lang="en-US" altLang="ko-KR" sz="6000" dirty="0"/>
            </a:br>
            <a:r>
              <a:rPr lang="en-US" altLang="ko-KR" sz="4000" dirty="0"/>
              <a:t>2019-08-24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176831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진행현황</a:t>
            </a:r>
            <a:r>
              <a:rPr lang="en-US" altLang="ko-KR" dirty="0"/>
              <a:t>(2) – </a:t>
            </a:r>
            <a:r>
              <a:rPr lang="ko-KR" altLang="en-US" dirty="0"/>
              <a:t>구체적인 목표 설정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83681"/>
            <a:ext cx="11208657" cy="2644776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4000" b="1" dirty="0"/>
              <a:t>“Toy program”</a:t>
            </a:r>
          </a:p>
          <a:p>
            <a:pPr marL="0" indent="0">
              <a:buNone/>
            </a:pPr>
            <a:r>
              <a:rPr lang="ko-KR" altLang="en-US" sz="3600" dirty="0"/>
              <a:t>  </a:t>
            </a:r>
            <a:r>
              <a:rPr lang="en-US" altLang="ko-KR" sz="3600" dirty="0"/>
              <a:t>- </a:t>
            </a:r>
            <a:r>
              <a:rPr lang="ko-KR" altLang="en-US" sz="3600" dirty="0"/>
              <a:t>임상현장에서 쉽게 사용 가능한 </a:t>
            </a:r>
            <a:r>
              <a:rPr lang="en-US" altLang="ko-KR" sz="3600" dirty="0"/>
              <a:t> </a:t>
            </a:r>
          </a:p>
          <a:p>
            <a:pPr marL="0" indent="0">
              <a:buNone/>
            </a:pPr>
            <a:r>
              <a:rPr lang="en-US" altLang="ko-KR" sz="3600" dirty="0"/>
              <a:t>     </a:t>
            </a:r>
            <a:r>
              <a:rPr lang="en-US" altLang="ko-KR" sz="3600" b="1" dirty="0">
                <a:solidFill>
                  <a:srgbClr val="C00000"/>
                </a:solidFill>
              </a:rPr>
              <a:t>obesity risk score calculator </a:t>
            </a:r>
            <a:r>
              <a:rPr lang="ko-KR" altLang="en-US" sz="3600" dirty="0"/>
              <a:t>만들기</a:t>
            </a:r>
            <a:endParaRPr lang="en-US" altLang="ko-KR" sz="3600" dirty="0"/>
          </a:p>
          <a:p>
            <a:pPr marL="0" indent="0">
              <a:buNone/>
            </a:pPr>
            <a:r>
              <a:rPr lang="en-US" altLang="ko-KR" sz="3600" dirty="0"/>
              <a:t> - </a:t>
            </a:r>
            <a:r>
              <a:rPr lang="en-US" altLang="ko-KR" sz="3600" u="sng" dirty="0"/>
              <a:t>CPBMI </a:t>
            </a:r>
            <a:r>
              <a:rPr lang="ko-KR" altLang="en-US" sz="3600" u="sng" dirty="0"/>
              <a:t>교육과정에서 배운 </a:t>
            </a:r>
            <a:r>
              <a:rPr lang="en-US" altLang="ko-KR" sz="3600" u="sng" dirty="0"/>
              <a:t>coding </a:t>
            </a:r>
            <a:r>
              <a:rPr lang="ko-KR" altLang="en-US" sz="3600" u="sng" dirty="0" err="1"/>
              <a:t>활용가능</a:t>
            </a:r>
            <a:endParaRPr lang="ko-KR" altLang="en-US" sz="3600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838201" y="4750478"/>
            <a:ext cx="10515600" cy="13164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000" b="1" dirty="0"/>
              <a:t>“Toy program” </a:t>
            </a:r>
            <a:r>
              <a:rPr lang="ko-KR" altLang="en-US" sz="4000" b="1" dirty="0"/>
              <a:t>테스트할 수 있는 </a:t>
            </a:r>
            <a:endParaRPr lang="en-US" altLang="ko-KR" sz="4000" b="1" dirty="0"/>
          </a:p>
          <a:p>
            <a:pPr marL="0" indent="0">
              <a:buNone/>
            </a:pPr>
            <a:r>
              <a:rPr lang="en-US" altLang="ko-KR" sz="4000" b="1" dirty="0"/>
              <a:t>   open access data </a:t>
            </a:r>
            <a:r>
              <a:rPr lang="ko-KR" altLang="en-US" sz="4000" b="1" dirty="0"/>
              <a:t>찾기</a:t>
            </a:r>
            <a:endParaRPr lang="en-US" altLang="ko-KR" sz="4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EE9CE-B1CC-4157-AF9D-891CAF1F21DD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304160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94143" cy="1325563"/>
          </a:xfrm>
        </p:spPr>
        <p:txBody>
          <a:bodyPr>
            <a:normAutofit fontScale="90000"/>
          </a:bodyPr>
          <a:lstStyle/>
          <a:p>
            <a:r>
              <a:rPr lang="ko-KR" altLang="en-US"/>
              <a:t>진행현황</a:t>
            </a:r>
            <a:r>
              <a:rPr lang="en-US" altLang="ko-KR"/>
              <a:t>(3) </a:t>
            </a:r>
            <a:br>
              <a:rPr lang="en-US" altLang="ko-KR"/>
            </a:br>
            <a:r>
              <a:rPr lang="en-US" altLang="ko-KR"/>
              <a:t>: </a:t>
            </a:r>
            <a:r>
              <a:rPr lang="en-US" altLang="ko-KR" sz="4000"/>
              <a:t>obesity-related clinical info + SNP info dataset</a:t>
            </a:r>
            <a:endParaRPr lang="ko-KR" altLang="en-US" sz="4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611" y="2519160"/>
            <a:ext cx="9007332" cy="35095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2388" y="1843314"/>
            <a:ext cx="65366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b="1" dirty="0"/>
              <a:t>Start point: </a:t>
            </a:r>
            <a:r>
              <a:rPr lang="en-US" altLang="ko-KR" sz="2800" b="1" dirty="0" err="1"/>
              <a:t>ToppGene</a:t>
            </a:r>
            <a:r>
              <a:rPr lang="en-US" altLang="ko-KR" sz="2800" b="1" dirty="0"/>
              <a:t>  </a:t>
            </a:r>
            <a:endParaRPr lang="ko-KR" alt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21486" y="6371771"/>
            <a:ext cx="357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Joseph et al., </a:t>
            </a:r>
            <a:r>
              <a:rPr lang="en-US" altLang="ko-KR" dirty="0" err="1"/>
              <a:t>Plos</a:t>
            </a:r>
            <a:r>
              <a:rPr lang="en-US" altLang="ko-KR" dirty="0"/>
              <a:t> One, 2018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BA7328-D6BC-4C68-A2B6-7BFC9167B060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49592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selection of </a:t>
            </a:r>
            <a:r>
              <a:rPr lang="en-US" altLang="ko-KR" dirty="0" err="1"/>
              <a:t>obes</a:t>
            </a:r>
            <a:r>
              <a:rPr lang="en-US" altLang="ko-KR" dirty="0"/>
              <a:t>. Related SNP 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68690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altLang="ko-KR" sz="2400" dirty="0"/>
              <a:t>Obesity-related SNP information</a:t>
            </a:r>
          </a:p>
          <a:p>
            <a:pPr marL="0" indent="0">
              <a:buNone/>
            </a:pPr>
            <a:r>
              <a:rPr lang="en-US" altLang="ko-KR" sz="2400" dirty="0"/>
              <a:t>      - SNP1: 0,1,2 / SNP2: 0,1,2 / … </a:t>
            </a:r>
          </a:p>
          <a:p>
            <a:pPr marL="0" indent="0">
              <a:buNone/>
            </a:pPr>
            <a:r>
              <a:rPr lang="en-US" altLang="ko-KR" sz="2400" dirty="0"/>
              <a:t>      - Polygenic risk score </a:t>
            </a:r>
          </a:p>
          <a:p>
            <a:pPr marL="0" indent="0">
              <a:buNone/>
            </a:pPr>
            <a:r>
              <a:rPr lang="en-US" altLang="ko-KR" sz="2400" dirty="0"/>
              <a:t>        * How to read BMI and genotype data from excel file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326833-C8CD-4E1D-80B9-8FE59E423793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51917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585015-39D5-4861-A777-D54AF4976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2A0ECF-3075-4C23-860E-BA13FBC81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5921EA-AD79-429E-B588-E7C7658BA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87" y="1128712"/>
            <a:ext cx="6829425" cy="46005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A8340CE-5295-43BE-AB63-157EB602E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400" y="1066798"/>
            <a:ext cx="9398655" cy="510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8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43234-F100-4154-91AD-6BB920B5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Toy program…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44277-998F-4B42-9C22-B64787C5B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354973-5EED-40EC-9080-7AD0E5610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11" y="2596704"/>
            <a:ext cx="2718435" cy="28189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D1313A-4482-45E4-8595-F1DCDA69A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950" y="1562038"/>
            <a:ext cx="3966015" cy="4677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414144-7A51-4B6F-93CA-A26307F7E510}"/>
              </a:ext>
            </a:extLst>
          </p:cNvPr>
          <p:cNvSpPr txBox="1"/>
          <p:nvPr/>
        </p:nvSpPr>
        <p:spPr>
          <a:xfrm>
            <a:off x="4636778" y="3531428"/>
            <a:ext cx="1985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/>
              <a:t>VS.</a:t>
            </a:r>
            <a:endParaRPr lang="ko-KR" altLang="en-US" sz="7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C1093A9-1CE0-409D-8533-B99A27C2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2859" y="1508742"/>
            <a:ext cx="7421911" cy="499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C1835-135B-4BEF-93FB-C0F6B119B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89CF97-5F8B-43F4-9834-03B3F580C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9C4DC6-4F43-4AF6-AD81-ED4AECAA7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226" y="1357803"/>
            <a:ext cx="8108370" cy="39719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2F46F6-B08B-4C95-A8ED-E66906C35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30" y="1640901"/>
            <a:ext cx="7436361" cy="34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97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5669B-DAE7-44BE-91E7-A0423BFC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Materials and methods (I)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7CB05-CD4C-42A9-A44D-6AFAFF662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r>
              <a:rPr lang="en-US" altLang="ko-KR" dirty="0"/>
              <a:t>Design and setting (January 2009 to December 2015)</a:t>
            </a:r>
          </a:p>
          <a:p>
            <a:r>
              <a:rPr lang="en-US" altLang="ko-KR" dirty="0"/>
              <a:t>DNA extraction and genotyping </a:t>
            </a:r>
            <a:r>
              <a:rPr lang="en-US" altLang="ko-KR" dirty="0" err="1"/>
              <a:t>OpenArray</a:t>
            </a:r>
            <a:endParaRPr lang="en-US" altLang="ko-KR" dirty="0"/>
          </a:p>
          <a:p>
            <a:r>
              <a:rPr lang="en-US" altLang="ko-KR" dirty="0"/>
              <a:t>RNA isolation, amplification</a:t>
            </a:r>
          </a:p>
          <a:p>
            <a:r>
              <a:rPr lang="en-US" altLang="ko-KR" dirty="0"/>
              <a:t>Microarray data processing and annotation</a:t>
            </a:r>
          </a:p>
          <a:p>
            <a:r>
              <a:rPr lang="en-US" altLang="ko-KR" dirty="0"/>
              <a:t>Correction for multiple testing</a:t>
            </a:r>
          </a:p>
          <a:p>
            <a:r>
              <a:rPr lang="en-US" altLang="ko-KR" dirty="0"/>
              <a:t>Additional quality control procedure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18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5669B-DAE7-44BE-91E7-A0423BFC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Materials and methods (II)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7CB05-CD4C-42A9-A44D-6AFAFF662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Computing the genetic risk score</a:t>
            </a:r>
          </a:p>
          <a:p>
            <a:r>
              <a:rPr lang="en-US" altLang="ko-KR" dirty="0"/>
              <a:t>Feature selection algorithm for SNP data</a:t>
            </a:r>
          </a:p>
          <a:p>
            <a:r>
              <a:rPr lang="en-US" altLang="ko-KR" dirty="0"/>
              <a:t>Feature selection algorithm for microarray data</a:t>
            </a:r>
          </a:p>
          <a:p>
            <a:r>
              <a:rPr lang="en-US" altLang="ko-KR" dirty="0"/>
              <a:t>Predictive modeling 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5454F-55B8-4FAD-B1B3-266CA9665DCD}"/>
              </a:ext>
            </a:extLst>
          </p:cNvPr>
          <p:cNvSpPr/>
          <p:nvPr/>
        </p:nvSpPr>
        <p:spPr>
          <a:xfrm>
            <a:off x="1141412" y="2191737"/>
            <a:ext cx="6651057" cy="6573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0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06DC58-444B-4714-939E-4E89D2A40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Computing the genetic risk score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274E8A-8BD5-418A-B58F-A1659B5AE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For each sample, a genetic risk score was computed. </a:t>
            </a:r>
          </a:p>
          <a:p>
            <a:r>
              <a:rPr lang="en-US" altLang="ko-KR" dirty="0"/>
              <a:t>If the genotype of an SNP was homozygous for the "affect allele," a value of 2 was assigned for that SNP. </a:t>
            </a:r>
          </a:p>
          <a:p>
            <a:r>
              <a:rPr lang="en-US" altLang="ko-KR" dirty="0"/>
              <a:t>If the genotype was heterozygous for the "affect allele/other allele," a value of 1 was assigned. </a:t>
            </a:r>
          </a:p>
          <a:p>
            <a:r>
              <a:rPr lang="en-US" altLang="ko-KR" dirty="0"/>
              <a:t>If the genotype was homozygous for the "other allele," a value of 0 was assigned. </a:t>
            </a:r>
          </a:p>
          <a:p>
            <a:r>
              <a:rPr lang="en-US" altLang="ko-KR" dirty="0"/>
              <a:t>The genetic risk score was the summation of the values of included SNPs divided by the number of included SNPs.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869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2894-2DBE-4842-B2CE-992DB4D29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/>
              <a:t>single nucleotide polymorphism (SNP)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1E55F-23F3-4124-B071-5B47629F6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844521" cy="35417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ko-KR" altLang="en-US" dirty="0" err="1"/>
              <a:t>단일염기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</a:t>
            </a:r>
            <a:r>
              <a:rPr lang="en-US" altLang="ko-KR" dirty="0"/>
              <a:t>(SNP) DNA </a:t>
            </a:r>
            <a:r>
              <a:rPr lang="ko-KR" altLang="en-US" dirty="0"/>
              <a:t>염기서열에서 하나의 염기서열 차이를 보이는 유전적 변화 또는 변이 중 인구집단에서 </a:t>
            </a:r>
            <a:r>
              <a:rPr lang="en-US" altLang="ko-KR" dirty="0"/>
              <a:t>1% </a:t>
            </a:r>
            <a:r>
              <a:rPr lang="ko-KR" altLang="en-US" dirty="0"/>
              <a:t>이 상의 빈도로 발생하는 것을 지칭함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8E9910A-7F5F-489F-A9F2-129CF67F90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8108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40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조 주제 및 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EMR + Genome</a:t>
            </a:r>
          </a:p>
          <a:p>
            <a:pPr marL="0" indent="0">
              <a:buNone/>
            </a:pPr>
            <a:r>
              <a:rPr lang="en-US" altLang="ko-KR" dirty="0"/>
              <a:t>  : </a:t>
            </a:r>
            <a:r>
              <a:rPr lang="ko-KR" altLang="en-US" dirty="0" err="1"/>
              <a:t>임상정보와</a:t>
            </a:r>
            <a:r>
              <a:rPr lang="ko-KR" altLang="en-US" dirty="0"/>
              <a:t> 유전체 정보의 </a:t>
            </a:r>
            <a:r>
              <a:rPr lang="ko-KR" altLang="en-US" dirty="0" err="1"/>
              <a:t>통합분석을</a:t>
            </a:r>
            <a:r>
              <a:rPr lang="ko-KR" altLang="en-US" dirty="0"/>
              <a:t> 통한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1) </a:t>
            </a:r>
            <a:r>
              <a:rPr lang="ko-KR" altLang="en-US" dirty="0" err="1"/>
              <a:t>임상문제</a:t>
            </a:r>
            <a:r>
              <a:rPr lang="ko-KR" altLang="en-US" dirty="0"/>
              <a:t> 해결과제를 도출하고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2) </a:t>
            </a:r>
            <a:r>
              <a:rPr lang="ko-KR" altLang="en-US" dirty="0"/>
              <a:t>문제해결 과정을 도출한다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4811" y="4702629"/>
            <a:ext cx="81378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3200" dirty="0"/>
              <a:t>Precision Medicine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3200" dirty="0"/>
              <a:t>Prediction &amp; Personalized Intervention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77FA1-68E9-40D0-ACB7-D931D2CFBAFC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2601559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81FC0-E60F-41F1-800F-715D976D1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D71B2E-5791-44C3-ABCF-7F3FF1541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8B76A0-1F0A-4411-9337-5603803E3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1" y="555018"/>
            <a:ext cx="11837363" cy="579456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C5E4B8-A04D-45B0-81FE-A6DD5911F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763" y="392593"/>
            <a:ext cx="7692563" cy="611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7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532DF-EAD2-462B-BBE7-21E7A3D43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C7916-F36D-447E-B7AF-A66042D0C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91D2F8-569F-4866-9328-A48C2DE0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20" y="432922"/>
            <a:ext cx="7827643" cy="61107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FA653A-5139-41B2-8FC7-B60CB6B6C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396" y="673898"/>
            <a:ext cx="8656029" cy="55102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3FAAC2-5F75-40F7-B2A4-B8B409D2D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889" y="826392"/>
            <a:ext cx="8656029" cy="55374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0B0A9D-0FE5-4692-B9FC-0193F0A223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3055" y="314330"/>
            <a:ext cx="4642709" cy="61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7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3F3D9-16F5-4310-B485-2914E1E2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BC66B3-E27E-44F9-9E3A-9934610EB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9C015B-2ACE-464E-8446-3BE2BD3D2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66076"/>
            <a:ext cx="4909612" cy="55985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979A03-4B30-497A-963D-71A47BDA7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031" y="1357803"/>
            <a:ext cx="10122013" cy="28736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790BCA0-541E-4146-BB93-7AC09F4E4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523" y="1736776"/>
            <a:ext cx="11181592" cy="4054425"/>
          </a:xfrm>
          <a:prstGeom prst="rect">
            <a:avLst/>
          </a:prstGeom>
        </p:spPr>
      </p:pic>
      <p:pic>
        <p:nvPicPr>
          <p:cNvPr id="6" name="내용 개체 틀 3">
            <a:extLst>
              <a:ext uri="{FF2B5EF4-FFF2-40B4-BE49-F238E27FC236}">
                <a16:creationId xmlns:a16="http://schemas.microsoft.com/office/drawing/2014/main" id="{9986800C-9005-4F2C-9804-DF7BE6CCA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665" y="1066799"/>
            <a:ext cx="8887254" cy="545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83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8B015-5FB5-4260-9DE5-4A5CFF16C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77C3A-75A1-4F97-A15E-BB6952C72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155FC0-9C27-40F9-ADE4-D7DB09C7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99" y="618518"/>
            <a:ext cx="8149726" cy="42294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7C80CD-44C3-4E42-931B-F1764801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540" y="96250"/>
            <a:ext cx="5836920" cy="665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41E7E-A772-468A-BB76-8819A1C2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linkage disequilibrium(LD)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230FAA-854C-44AD-832C-1EA339757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연관불평형 </a:t>
            </a:r>
            <a:r>
              <a:rPr lang="en-US" altLang="ko-KR" dirty="0"/>
              <a:t>(linkage disequilibrium) </a:t>
            </a:r>
            <a:r>
              <a:rPr lang="ko-KR" altLang="en-US" dirty="0"/>
              <a:t>염색체의 서로 다른 두 유전자좌 </a:t>
            </a:r>
            <a:r>
              <a:rPr lang="en-US" altLang="ko-KR" dirty="0"/>
              <a:t>(locus)</a:t>
            </a:r>
            <a:r>
              <a:rPr lang="ko-KR" altLang="en-US" dirty="0"/>
              <a:t>에서 관측되는 대립유전자 </a:t>
            </a:r>
            <a:r>
              <a:rPr lang="en-US" altLang="ko-KR" dirty="0"/>
              <a:t>(allele) </a:t>
            </a:r>
            <a:r>
              <a:rPr lang="ko-KR" altLang="en-US" dirty="0" err="1"/>
              <a:t>들간에</a:t>
            </a:r>
            <a:r>
              <a:rPr lang="ko-KR" altLang="en-US" dirty="0"/>
              <a:t> 존재하는 </a:t>
            </a:r>
            <a:r>
              <a:rPr lang="ko-KR" altLang="en-US" dirty="0" err="1"/>
              <a:t>무작위적이지</a:t>
            </a:r>
            <a:r>
              <a:rPr lang="ko-KR" altLang="en-US" dirty="0"/>
              <a:t> 않은 연관관계를 의미함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두 유전자좌 에서 관측된 대립유전자들로 이루어진 서로 다른 </a:t>
            </a:r>
            <a:r>
              <a:rPr lang="ko-KR" altLang="en-US" dirty="0" err="1"/>
              <a:t>하플로타입</a:t>
            </a:r>
            <a:r>
              <a:rPr lang="en-US" altLang="ko-KR" dirty="0"/>
              <a:t>(haplotype) </a:t>
            </a:r>
            <a:r>
              <a:rPr lang="ko-KR" altLang="en-US" dirty="0"/>
              <a:t>빈도가 무작위로 나타나지 않고 서로 다르게 나타날 경우 두 유전자좌는 연관불평형 관계에 있을 가능성이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1EB7DB-7D63-496B-9781-D7D0AD4F8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95" y="2097088"/>
            <a:ext cx="4986220" cy="46431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6AA176-E006-4857-8446-F46EB59E9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95" y="2097088"/>
            <a:ext cx="10208716" cy="296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98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E4F938-4C42-4B77-8C9A-09D5D307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030B6-5B22-4422-9D07-2E251B081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D119BE-D937-4506-B4EF-C99E4083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618518"/>
            <a:ext cx="7036162" cy="47500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7A97740-B95E-4FE4-8468-F0392ED51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135" y="2392897"/>
            <a:ext cx="8419167" cy="409453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0F35A6-80B1-419D-B2F5-8535737C5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1511" y="1194174"/>
            <a:ext cx="5288843" cy="55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4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5669B-DAE7-44BE-91E7-A0423BFC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Materials and methods (II)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37CB05-CD4C-42A9-A44D-6AFAFF662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Computing the genetic risk score</a:t>
            </a:r>
          </a:p>
          <a:p>
            <a:r>
              <a:rPr lang="en-US" altLang="ko-KR" dirty="0"/>
              <a:t>Feature selection algorithm for SNP data</a:t>
            </a:r>
          </a:p>
          <a:p>
            <a:r>
              <a:rPr lang="en-US" altLang="ko-KR" dirty="0"/>
              <a:t>Feature selection algorithm for microarray data</a:t>
            </a:r>
          </a:p>
          <a:p>
            <a:r>
              <a:rPr lang="en-US" altLang="ko-KR" dirty="0"/>
              <a:t>Predictive modeling 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B25454F-55B8-4FAD-B1B3-266CA9665DCD}"/>
              </a:ext>
            </a:extLst>
          </p:cNvPr>
          <p:cNvSpPr/>
          <p:nvPr/>
        </p:nvSpPr>
        <p:spPr>
          <a:xfrm>
            <a:off x="1141412" y="2771658"/>
            <a:ext cx="6651057" cy="12035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5FD777-1064-41FE-A24E-24F9DC6EB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988" y="4047733"/>
            <a:ext cx="10560308" cy="2265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233A3C-5688-4CDD-ADF9-23A5BF94C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861" y="4343429"/>
            <a:ext cx="9831859" cy="21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7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268D5-F8EF-48E8-9E77-FC6E15832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75D2D9-3950-40CB-8C05-2005FBDFC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99749C-3B00-4F99-9495-69FE08F8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249" y="362353"/>
            <a:ext cx="9022323" cy="58345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5DAD52-C983-4AB5-A67B-1A9E36A22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591" y="206738"/>
            <a:ext cx="9481637" cy="614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73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CB5627-B5B0-4B24-B650-6E7A7893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시연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37E8C2-8064-447D-AE00-836DF3C75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8489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0518B1-0D46-4132-A4DA-2C512CD10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05D6D-D8D8-4F25-859F-5AE245EB7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F2DF8A-31F7-4A4F-8E65-1D318F0B9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834" y="88359"/>
            <a:ext cx="8478331" cy="645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5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진행현황</a:t>
            </a:r>
            <a:r>
              <a:rPr lang="ko-KR" altLang="en-US" dirty="0"/>
              <a:t> </a:t>
            </a:r>
            <a:r>
              <a:rPr lang="en-US" altLang="ko-KR" dirty="0"/>
              <a:t>(1) - </a:t>
            </a:r>
            <a:r>
              <a:rPr lang="ko-KR" altLang="en-US" dirty="0" err="1"/>
              <a:t>주제도출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437761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/>
              <a:t>김명수 </a:t>
            </a:r>
            <a:r>
              <a:rPr lang="en-US" altLang="ko-KR" dirty="0"/>
              <a:t>– </a:t>
            </a:r>
            <a:r>
              <a:rPr lang="ko-KR" altLang="en-US" dirty="0"/>
              <a:t>비뇨기과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김선숙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가정의학과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김홍규 </a:t>
            </a:r>
            <a:r>
              <a:rPr lang="en-US" altLang="ko-KR" dirty="0"/>
              <a:t>– </a:t>
            </a:r>
            <a:r>
              <a:rPr lang="ko-KR" altLang="en-US" dirty="0"/>
              <a:t>안과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노명균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병리과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변민수 </a:t>
            </a:r>
            <a:r>
              <a:rPr lang="en-US" altLang="ko-KR" dirty="0"/>
              <a:t>– </a:t>
            </a:r>
            <a:r>
              <a:rPr lang="ko-KR" altLang="en-US" dirty="0"/>
              <a:t>정신건강의학과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서제현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안과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설보람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안과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신성 </a:t>
            </a:r>
            <a:r>
              <a:rPr lang="en-US" altLang="ko-KR" dirty="0"/>
              <a:t>- </a:t>
            </a:r>
            <a:r>
              <a:rPr lang="ko-KR" altLang="en-US" dirty="0"/>
              <a:t>이식외과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8588" y="3042588"/>
            <a:ext cx="33030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b="1" dirty="0"/>
              <a:t>비만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38F48-0736-4BFB-A6BE-90AAF2D6B794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53901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ECC3F-58FF-4812-A069-441D3D48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A04F0-49B7-4B5E-8C27-B0B5E3EAB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453923-F5ED-4BC9-995E-F3AC0BFFD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93" y="376044"/>
            <a:ext cx="4808707" cy="61059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4163F0-29BF-4A8A-AAA6-E1AE9A12A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774" y="376043"/>
            <a:ext cx="3762064" cy="610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99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B4CE-1D39-4337-B677-A6B4B9BE1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08C98E-7F31-4C09-A82D-65E98500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92D954-84F9-4295-AB3E-20EE9676F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77" y="0"/>
            <a:ext cx="7877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48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4048F-B740-404F-AEEA-9195E235B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55E63C-7517-485F-B9DB-14A8990B1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471903-37E7-4BF6-8899-32F223454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35" y="0"/>
            <a:ext cx="7398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95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3D711C-41C5-4F32-9394-E57B87294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839414-03CE-497F-AA8C-6D85D2AE7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D580E6-CB40-4436-A59F-AA9F588B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1147762"/>
            <a:ext cx="70389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382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83339E-D2B5-425B-9664-E90C5BCA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2AC7C8-044E-478C-BA6E-FA715B234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361" y="5054599"/>
            <a:ext cx="9626600" cy="736601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i="1" dirty="0"/>
              <a:t>Genome polygenic scores are made freely available to the academic community for research use. Parties interested in using the scores for commercial purposes should contact the CPBMI</a:t>
            </a:r>
            <a:r>
              <a:rPr lang="ko-KR" altLang="en-US" i="1" dirty="0"/>
              <a:t> </a:t>
            </a:r>
            <a:r>
              <a:rPr lang="en-US" altLang="ko-KR" i="1" dirty="0"/>
              <a:t>office.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742679-3A63-4696-A181-8C2701AAD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11" y="504697"/>
            <a:ext cx="9169400" cy="413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672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0731" y="618518"/>
            <a:ext cx="9905998" cy="1478570"/>
          </a:xfrm>
        </p:spPr>
        <p:txBody>
          <a:bodyPr/>
          <a:lstStyle/>
          <a:p>
            <a:r>
              <a:rPr lang="en-US" altLang="ko-KR" dirty="0"/>
              <a:t>Toy program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6869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dirty="0"/>
              <a:t>Obesity risk calculator</a:t>
            </a:r>
          </a:p>
          <a:p>
            <a:pPr marL="0" indent="0">
              <a:buNone/>
            </a:pPr>
            <a:r>
              <a:rPr lang="en-US" altLang="ko-KR" dirty="0"/>
              <a:t>Ver 0.3 20190817</a:t>
            </a:r>
          </a:p>
          <a:p>
            <a:pPr marL="0" indent="0">
              <a:buNone/>
            </a:pPr>
            <a:r>
              <a:rPr lang="en-US" altLang="ko-KR" dirty="0"/>
              <a:t>  Prototype</a:t>
            </a:r>
          </a:p>
          <a:p>
            <a:pPr marL="0" indent="0">
              <a:buNone/>
            </a:pPr>
            <a:r>
              <a:rPr lang="en-US" altLang="ko-KR" dirty="0"/>
              <a:t>  Only 3 SNPs available</a:t>
            </a:r>
          </a:p>
          <a:p>
            <a:pPr marL="0" indent="0">
              <a:buNone/>
            </a:pPr>
            <a:r>
              <a:rPr lang="en-US" altLang="ko-KR" sz="2400" dirty="0"/>
              <a:t>Ver 0.2 20190818</a:t>
            </a:r>
          </a:p>
          <a:p>
            <a:pPr marL="0" indent="0">
              <a:buNone/>
            </a:pPr>
            <a:r>
              <a:rPr lang="en-US" altLang="ko-KR" dirty="0"/>
              <a:t>  Extended to 9 SNPs</a:t>
            </a:r>
          </a:p>
          <a:p>
            <a:pPr marL="0" indent="0">
              <a:buNone/>
            </a:pPr>
            <a:r>
              <a:rPr lang="en-US" altLang="ko-KR" sz="2400" dirty="0"/>
              <a:t> </a:t>
            </a:r>
            <a:r>
              <a:rPr lang="en-US" altLang="ko-KR" dirty="0"/>
              <a:t> Open Web service  </a:t>
            </a:r>
          </a:p>
          <a:p>
            <a:pPr marL="0" indent="0">
              <a:buNone/>
            </a:pPr>
            <a:r>
              <a:rPr lang="en-US" altLang="ko-KR" sz="2400" dirty="0"/>
              <a:t>  </a:t>
            </a:r>
            <a:r>
              <a:rPr lang="en-US" altLang="ko-KR" dirty="0"/>
              <a:t>Open </a:t>
            </a:r>
            <a:r>
              <a:rPr lang="en-US" altLang="ko-KR" sz="2400" dirty="0" err="1"/>
              <a:t>Github</a:t>
            </a:r>
            <a:r>
              <a:rPr lang="en-US" altLang="ko-KR" sz="2400" dirty="0"/>
              <a:t> for collaboration</a:t>
            </a:r>
          </a:p>
        </p:txBody>
      </p:sp>
    </p:spTree>
    <p:extLst>
      <p:ext uri="{BB962C8B-B14F-4D97-AF65-F5344CB8AC3E}">
        <p14:creationId xmlns:p14="http://schemas.microsoft.com/office/powerpoint/2010/main" val="3364793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0731" y="618518"/>
            <a:ext cx="9905998" cy="1478570"/>
          </a:xfrm>
        </p:spPr>
        <p:txBody>
          <a:bodyPr/>
          <a:lstStyle/>
          <a:p>
            <a:r>
              <a:rPr lang="en-US" altLang="ko-KR" dirty="0"/>
              <a:t>Toy program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66869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dirty="0"/>
              <a:t>Obesity risk calculator</a:t>
            </a:r>
          </a:p>
          <a:p>
            <a:pPr marL="0" indent="0">
              <a:buNone/>
            </a:pPr>
            <a:r>
              <a:rPr lang="en-US" altLang="ko-KR" dirty="0"/>
              <a:t>Ver 0.3 20190819</a:t>
            </a:r>
          </a:p>
          <a:p>
            <a:pPr marL="0" indent="0">
              <a:buNone/>
            </a:pPr>
            <a:r>
              <a:rPr lang="en-US" altLang="ko-KR" sz="2400" dirty="0"/>
              <a:t> Sample VCF file acquired</a:t>
            </a:r>
          </a:p>
          <a:p>
            <a:pPr marL="0" indent="0">
              <a:buNone/>
            </a:pPr>
            <a:r>
              <a:rPr lang="en-US" altLang="ko-KR" dirty="0"/>
              <a:t> Risk calculation from VCF file with reference SNPs</a:t>
            </a:r>
          </a:p>
          <a:p>
            <a:pPr marL="0" indent="0">
              <a:buNone/>
            </a:pPr>
            <a:r>
              <a:rPr lang="en-US" altLang="ko-KR" sz="2400" dirty="0"/>
              <a:t> Ver 0.5 20190823</a:t>
            </a:r>
          </a:p>
          <a:p>
            <a:pPr marL="0" indent="0">
              <a:buNone/>
            </a:pPr>
            <a:r>
              <a:rPr lang="en-US" altLang="ko-KR" dirty="0"/>
              <a:t>  Interface upgrade (add image shot…)</a:t>
            </a:r>
          </a:p>
          <a:p>
            <a:pPr marL="0" indent="0">
              <a:buNone/>
            </a:pPr>
            <a:r>
              <a:rPr lang="en-US" altLang="ko-KR" dirty="0"/>
              <a:t>  test 2</a:t>
            </a:r>
            <a:r>
              <a:rPr lang="en-US" altLang="ko-KR" baseline="30000" dirty="0"/>
              <a:t>nd</a:t>
            </a:r>
            <a:r>
              <a:rPr lang="en-US" altLang="ko-KR" dirty="0"/>
              <a:t> VCF file</a:t>
            </a:r>
          </a:p>
          <a:p>
            <a:pPr marL="0" indent="0">
              <a:buNone/>
            </a:pPr>
            <a:r>
              <a:rPr lang="en-US" altLang="ko-KR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3462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altLang="ko-KR" dirty="0"/>
            </a:br>
            <a:r>
              <a:rPr lang="ko-KR" altLang="en-US" dirty="0"/>
              <a:t>대단히 감사합니다</a:t>
            </a:r>
            <a:r>
              <a:rPr lang="en-US" altLang="ko-KR" dirty="0"/>
              <a:t>!</a:t>
            </a:r>
            <a:br>
              <a:rPr lang="en-US" altLang="ko-KR"/>
            </a:br>
            <a:br>
              <a:rPr lang="en-US" altLang="ko-KR"/>
            </a:b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70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연구주제 제안 </a:t>
            </a:r>
            <a:r>
              <a:rPr lang="en-US" altLang="ko-KR" dirty="0"/>
              <a:t>by clinician’s request</a:t>
            </a:r>
            <a:endParaRPr lang="ko-KR" altLang="en-US" dirty="0"/>
          </a:p>
        </p:txBody>
      </p:sp>
      <p:sp>
        <p:nvSpPr>
          <p:cNvPr id="4" name="내용 개체 틀 2"/>
          <p:cNvSpPr>
            <a:spLocks noGrp="1"/>
          </p:cNvSpPr>
          <p:nvPr>
            <p:ph idx="1"/>
          </p:nvPr>
        </p:nvSpPr>
        <p:spPr>
          <a:xfrm>
            <a:off x="2445945" y="3069858"/>
            <a:ext cx="4243076" cy="1574842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ko-KR" sz="2400" dirty="0">
                <a:ea typeface="굴림" pitchFamily="50" charset="-127"/>
              </a:rPr>
              <a:t>BMI(</a:t>
            </a:r>
            <a:r>
              <a:rPr lang="ko-KR" altLang="en-US" sz="2400" dirty="0" err="1">
                <a:ea typeface="굴림" pitchFamily="50" charset="-127"/>
              </a:rPr>
              <a:t>체질량</a:t>
            </a:r>
            <a:r>
              <a:rPr lang="ko-KR" altLang="en-US" sz="2400" dirty="0">
                <a:ea typeface="굴림" pitchFamily="50" charset="-127"/>
              </a:rPr>
              <a:t> 지수</a:t>
            </a:r>
            <a:r>
              <a:rPr lang="en-US" altLang="ko-KR" sz="2400" dirty="0">
                <a:ea typeface="굴림" pitchFamily="50" charset="-127"/>
              </a:rPr>
              <a:t>)</a:t>
            </a:r>
            <a:r>
              <a:rPr lang="ko-KR" altLang="en-US" sz="2400" dirty="0">
                <a:ea typeface="굴림" pitchFamily="50" charset="-127"/>
              </a:rPr>
              <a:t>에 따라서</a:t>
            </a:r>
            <a:endParaRPr lang="en-US" altLang="ko-KR" sz="2400" dirty="0">
              <a:ea typeface="굴림" pitchFamily="50" charset="-127"/>
            </a:endParaRPr>
          </a:p>
          <a:p>
            <a:pPr eaLnBrk="1" hangingPunct="1"/>
            <a:r>
              <a:rPr lang="ko-KR" altLang="en-US" sz="2400" dirty="0" err="1">
                <a:ea typeface="굴림" pitchFamily="50" charset="-127"/>
              </a:rPr>
              <a:t>허리둘레에</a:t>
            </a:r>
            <a:r>
              <a:rPr lang="ko-KR" altLang="en-US" sz="2400" dirty="0">
                <a:ea typeface="굴림" pitchFamily="50" charset="-127"/>
              </a:rPr>
              <a:t> 따라서</a:t>
            </a:r>
            <a:endParaRPr lang="en-US" altLang="ko-KR" sz="2400" dirty="0">
              <a:ea typeface="굴림" pitchFamily="50" charset="-127"/>
            </a:endParaRPr>
          </a:p>
          <a:p>
            <a:r>
              <a:rPr lang="ko-KR" altLang="en-US" sz="2400" dirty="0">
                <a:ea typeface="굴림" pitchFamily="50" charset="-127"/>
              </a:rPr>
              <a:t>체지방에 따라서</a:t>
            </a:r>
            <a:endParaRPr lang="en-US" altLang="ko-KR" baseline="30000" dirty="0">
              <a:ea typeface="굴림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50150" y="2014389"/>
            <a:ext cx="3217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기존 비만의 정의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8F946-93E2-41B5-95F9-DDCA19489AB0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10931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1" name="Text Placeholder 2"/>
          <p:cNvSpPr txBox="1">
            <a:spLocks/>
          </p:cNvSpPr>
          <p:nvPr/>
        </p:nvSpPr>
        <p:spPr bwMode="auto">
          <a:xfrm>
            <a:off x="0" y="6472682"/>
            <a:ext cx="9144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254000" tIns="0" rIns="127000" bIns="635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1200" dirty="0">
                <a:latin typeface="Helvetica" panose="020B0604020202020204" pitchFamily="34" charset="0"/>
              </a:rPr>
              <a:t>JAMA. 2014;311(21):2167-2168. doi:10.1001/jama.2014.4133</a:t>
            </a:r>
          </a:p>
        </p:txBody>
      </p:sp>
      <p:pic>
        <p:nvPicPr>
          <p:cNvPr id="16396" name="Picture 13" descr="C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48" y="1266572"/>
            <a:ext cx="11226356" cy="3738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82880" y="3877056"/>
            <a:ext cx="3267456" cy="987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1447"/>
          </a:xfrm>
        </p:spPr>
        <p:txBody>
          <a:bodyPr>
            <a:normAutofit fontScale="90000"/>
          </a:bodyPr>
          <a:lstStyle/>
          <a:p>
            <a:r>
              <a:rPr lang="en-US" altLang="ko-KR" sz="3600" b="1" dirty="0"/>
              <a:t>Obesity management</a:t>
            </a:r>
            <a:r>
              <a:rPr lang="ko-KR" altLang="en-US" sz="3600" b="1" dirty="0"/>
              <a:t>에 있어서 </a:t>
            </a:r>
            <a:r>
              <a:rPr lang="en-US" altLang="ko-KR" sz="3600" b="1" dirty="0">
                <a:solidFill>
                  <a:srgbClr val="C00000"/>
                </a:solidFill>
              </a:rPr>
              <a:t>genetics</a:t>
            </a:r>
            <a:r>
              <a:rPr lang="ko-KR" altLang="en-US" sz="3600" b="1" dirty="0"/>
              <a:t>의 중요성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9B432-2C8C-4191-8521-E93323B76821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1307627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0540" y="502689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/>
              <a:t>임상</a:t>
            </a:r>
            <a:r>
              <a:rPr lang="en-US" altLang="ko-KR" sz="4000" dirty="0"/>
              <a:t>-</a:t>
            </a:r>
            <a:r>
              <a:rPr lang="ko-KR" altLang="en-US" sz="4000" dirty="0"/>
              <a:t>유전체 정보 통합 모델 기반 </a:t>
            </a:r>
            <a:br>
              <a:rPr lang="en-US" altLang="ko-KR" sz="4000" dirty="0"/>
            </a:br>
            <a:r>
              <a:rPr lang="en-US" altLang="ko-KR" sz="4000" b="1" dirty="0"/>
              <a:t>obesity risk score calculation</a:t>
            </a:r>
            <a:endParaRPr lang="ko-KR" altLang="en-US" sz="40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1208" y="655193"/>
            <a:ext cx="10515600" cy="1007886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sz="3600" b="1" dirty="0"/>
              <a:t>Clinical variables obtained from EMR data</a:t>
            </a:r>
          </a:p>
          <a:p>
            <a:pPr marL="0" indent="0">
              <a:buNone/>
            </a:pPr>
            <a:r>
              <a:rPr lang="en-US" altLang="ko-KR" sz="3600" dirty="0"/>
              <a:t>  : BMI </a:t>
            </a:r>
            <a:r>
              <a:rPr lang="ko-KR" altLang="en-US" sz="3600" dirty="0"/>
              <a:t>등의 </a:t>
            </a:r>
            <a:r>
              <a:rPr lang="ko-KR" altLang="en-US" sz="3600" dirty="0" err="1"/>
              <a:t>임상정보</a:t>
            </a:r>
            <a:endParaRPr lang="en-US" altLang="ko-KR" sz="3600" dirty="0"/>
          </a:p>
          <a:p>
            <a:pPr marL="0" indent="0">
              <a:buNone/>
            </a:pPr>
            <a:endParaRPr lang="en-US" altLang="ko-KR" sz="3600" b="1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405" y="1425603"/>
            <a:ext cx="816935" cy="81083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54639" y="2471136"/>
            <a:ext cx="929780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3200" b="1" dirty="0"/>
              <a:t>Genetic information (risk/protective variant) </a:t>
            </a:r>
          </a:p>
          <a:p>
            <a:r>
              <a:rPr lang="en-US" altLang="ko-KR" sz="3200" b="1" dirty="0"/>
              <a:t> </a:t>
            </a:r>
            <a:r>
              <a:rPr lang="en-US" altLang="ko-KR" sz="3200" dirty="0"/>
              <a:t>: Obesity </a:t>
            </a:r>
            <a:r>
              <a:rPr lang="ko-KR" altLang="en-US" sz="3200" dirty="0"/>
              <a:t>관련 </a:t>
            </a:r>
            <a:r>
              <a:rPr lang="en-US" altLang="ko-KR" sz="3200" dirty="0"/>
              <a:t>genetic variant </a:t>
            </a:r>
            <a:r>
              <a:rPr lang="ko-KR" altLang="en-US" sz="3200" dirty="0"/>
              <a:t>정보</a:t>
            </a:r>
            <a:endParaRPr lang="en-US" altLang="ko-KR" sz="3200" dirty="0"/>
          </a:p>
        </p:txBody>
      </p:sp>
      <p:sp>
        <p:nvSpPr>
          <p:cNvPr id="15" name="타원 14"/>
          <p:cNvSpPr/>
          <p:nvPr/>
        </p:nvSpPr>
        <p:spPr>
          <a:xfrm>
            <a:off x="9805364" y="495305"/>
            <a:ext cx="1926336" cy="8046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Current Status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9852441" y="2517058"/>
            <a:ext cx="1926336" cy="80467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Genetic Risk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41" y="2783764"/>
            <a:ext cx="5583365" cy="2771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AE50E-908F-4BC8-830D-A8CA28DAF30C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1703144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14049" y="605035"/>
            <a:ext cx="3231751" cy="52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/>
              <a:t>임상정보</a:t>
            </a:r>
            <a:r>
              <a:rPr lang="ko-KR" altLang="en-US" sz="2400" b="1" dirty="0"/>
              <a:t> 입력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79317" y="605035"/>
            <a:ext cx="3722169" cy="52425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유전체 정보 입력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470860" y="1716350"/>
            <a:ext cx="2572512" cy="1064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Obesity Risk </a:t>
            </a:r>
          </a:p>
          <a:p>
            <a:pPr algn="ctr"/>
            <a:r>
              <a:rPr lang="en-US" altLang="ko-KR" sz="3200" dirty="0"/>
              <a:t>Score</a:t>
            </a:r>
            <a:endParaRPr lang="ko-KR" altLang="en-US" sz="32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214050" y="1593717"/>
            <a:ext cx="3231751" cy="2486649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775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en-US" altLang="ko-KR" sz="2400" dirty="0">
                <a:ea typeface="굴림" pitchFamily="50" charset="-127"/>
              </a:rPr>
              <a:t>BMI(</a:t>
            </a:r>
            <a:r>
              <a:rPr lang="ko-KR" altLang="en-US" sz="2400" dirty="0" err="1">
                <a:ea typeface="굴림" pitchFamily="50" charset="-127"/>
              </a:rPr>
              <a:t>체질량</a:t>
            </a:r>
            <a:r>
              <a:rPr lang="ko-KR" altLang="en-US" sz="2400" dirty="0">
                <a:ea typeface="굴림" pitchFamily="50" charset="-127"/>
              </a:rPr>
              <a:t> 지수</a:t>
            </a:r>
            <a:r>
              <a:rPr lang="en-US" altLang="ko-KR" sz="2400" dirty="0">
                <a:ea typeface="굴림" pitchFamily="50" charset="-127"/>
              </a:rPr>
              <a:t>)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sz="2000" dirty="0">
                <a:ea typeface="굴림" pitchFamily="50" charset="-127"/>
              </a:rPr>
              <a:t>   = </a:t>
            </a:r>
            <a:r>
              <a:rPr lang="ko-KR" altLang="en-US" sz="2000" dirty="0">
                <a:ea typeface="굴림" pitchFamily="50" charset="-127"/>
              </a:rPr>
              <a:t>체중</a:t>
            </a:r>
            <a:r>
              <a:rPr lang="en-US" altLang="ko-KR" sz="2000" dirty="0">
                <a:ea typeface="굴림" pitchFamily="50" charset="-127"/>
              </a:rPr>
              <a:t>(kg) / </a:t>
            </a:r>
            <a:r>
              <a:rPr lang="ko-KR" altLang="en-US" sz="2000" dirty="0">
                <a:ea typeface="굴림" pitchFamily="50" charset="-127"/>
              </a:rPr>
              <a:t>키</a:t>
            </a:r>
            <a:r>
              <a:rPr lang="en-US" altLang="ko-KR" sz="2000" dirty="0">
                <a:ea typeface="굴림" pitchFamily="50" charset="-127"/>
              </a:rPr>
              <a:t>(m)</a:t>
            </a:r>
            <a:r>
              <a:rPr lang="en-US" altLang="ko-KR" sz="2000" baseline="30000" dirty="0">
                <a:ea typeface="굴림" pitchFamily="50" charset="-127"/>
              </a:rPr>
              <a:t>2</a:t>
            </a:r>
          </a:p>
          <a:p>
            <a:pPr marL="0" indent="0" eaLnBrk="1" hangingPunct="1">
              <a:buNone/>
            </a:pPr>
            <a:endParaRPr lang="en-US" altLang="ko-KR" sz="2400" dirty="0">
              <a:ea typeface="굴림" pitchFamily="50" charset="-127"/>
            </a:endParaRPr>
          </a:p>
          <a:p>
            <a:pPr lvl="1"/>
            <a:r>
              <a:rPr lang="en-US" altLang="ko-KR" sz="2000" dirty="0">
                <a:ea typeface="굴림" pitchFamily="50" charset="-127"/>
              </a:rPr>
              <a:t>30</a:t>
            </a:r>
            <a:r>
              <a:rPr lang="ko-KR" altLang="en-US" sz="2000" dirty="0">
                <a:ea typeface="굴림" pitchFamily="50" charset="-127"/>
              </a:rPr>
              <a:t>이상 </a:t>
            </a:r>
            <a:r>
              <a:rPr lang="en-US" altLang="ko-KR" sz="2000" dirty="0">
                <a:ea typeface="굴림" pitchFamily="50" charset="-127"/>
              </a:rPr>
              <a:t>: </a:t>
            </a:r>
            <a:r>
              <a:rPr lang="ko-KR" altLang="en-US" sz="2000" dirty="0">
                <a:ea typeface="굴림" pitchFamily="50" charset="-127"/>
              </a:rPr>
              <a:t>고도비만</a:t>
            </a:r>
            <a:endParaRPr lang="en-US" altLang="ko-KR" sz="2000" dirty="0">
              <a:ea typeface="굴림" pitchFamily="50" charset="-127"/>
            </a:endParaRPr>
          </a:p>
          <a:p>
            <a:pPr lvl="1"/>
            <a:r>
              <a:rPr lang="en-US" altLang="ko-KR" sz="2000" dirty="0">
                <a:ea typeface="굴림" pitchFamily="50" charset="-127"/>
              </a:rPr>
              <a:t>25~29.9 : </a:t>
            </a:r>
            <a:r>
              <a:rPr lang="ko-KR" altLang="en-US" sz="2000" dirty="0">
                <a:ea typeface="굴림" pitchFamily="50" charset="-127"/>
              </a:rPr>
              <a:t>비만</a:t>
            </a:r>
            <a:endParaRPr lang="en-US" altLang="ko-KR" sz="2000" dirty="0">
              <a:ea typeface="굴림" pitchFamily="50" charset="-127"/>
            </a:endParaRPr>
          </a:p>
          <a:p>
            <a:pPr lvl="1"/>
            <a:r>
              <a:rPr lang="en-US" altLang="ko-KR" sz="2000" dirty="0">
                <a:ea typeface="굴림" pitchFamily="50" charset="-127"/>
              </a:rPr>
              <a:t>23~24.9 : </a:t>
            </a:r>
            <a:r>
              <a:rPr lang="ko-KR" altLang="en-US" sz="2000" dirty="0">
                <a:ea typeface="굴림" pitchFamily="50" charset="-127"/>
              </a:rPr>
              <a:t>과체중</a:t>
            </a:r>
            <a:endParaRPr lang="en-US" altLang="ko-KR" sz="2000" dirty="0">
              <a:ea typeface="굴림" pitchFamily="50" charset="-127"/>
            </a:endParaRPr>
          </a:p>
          <a:p>
            <a:pPr lvl="1"/>
            <a:r>
              <a:rPr lang="en-US" altLang="ko-KR" sz="2000" dirty="0">
                <a:ea typeface="굴림" pitchFamily="50" charset="-127"/>
              </a:rPr>
              <a:t>18.5~22.9 : </a:t>
            </a:r>
            <a:r>
              <a:rPr lang="ko-KR" altLang="en-US" sz="2000" dirty="0">
                <a:ea typeface="굴림" pitchFamily="50" charset="-127"/>
              </a:rPr>
              <a:t>정상</a:t>
            </a:r>
            <a:endParaRPr lang="en-US" altLang="ko-KR" dirty="0">
              <a:ea typeface="굴림" pitchFamily="50" charset="-127"/>
            </a:endParaRPr>
          </a:p>
          <a:p>
            <a:pPr lvl="1" eaLnBrk="1" hangingPunct="1"/>
            <a:endParaRPr lang="en-US" altLang="ko-KR" baseline="30000" dirty="0">
              <a:ea typeface="굴림" pitchFamily="50" charset="-127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766089" y="1559032"/>
            <a:ext cx="3735397" cy="248664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en-US" altLang="ko-KR" dirty="0">
                <a:solidFill>
                  <a:srgbClr val="C00000"/>
                </a:solidFill>
                <a:ea typeface="굴림" pitchFamily="50" charset="-127"/>
              </a:rPr>
              <a:t>Obesity-related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dirty="0">
                <a:solidFill>
                  <a:srgbClr val="C00000"/>
                </a:solidFill>
                <a:ea typeface="굴림" pitchFamily="50" charset="-127"/>
              </a:rPr>
              <a:t>  genetic risk score 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dirty="0">
                <a:ea typeface="굴림" pitchFamily="50" charset="-127"/>
              </a:rPr>
              <a:t> - based on previously reported genetic variants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altLang="ko-KR" dirty="0">
                <a:ea typeface="굴림" pitchFamily="50" charset="-127"/>
              </a:rPr>
              <a:t>(polygenic risk score)</a:t>
            </a:r>
          </a:p>
          <a:p>
            <a:pPr marL="228600" lvl="1">
              <a:spcBef>
                <a:spcPts val="1000"/>
              </a:spcBef>
            </a:pPr>
            <a:endParaRPr lang="en-US" altLang="ko-KR" dirty="0">
              <a:ea typeface="굴림" pitchFamily="50" charset="-127"/>
            </a:endParaRPr>
          </a:p>
          <a:p>
            <a:pPr marL="228600" lvl="1">
              <a:spcBef>
                <a:spcPts val="1000"/>
              </a:spcBef>
            </a:pPr>
            <a:endParaRPr lang="en-US" altLang="ko-KR" dirty="0">
              <a:ea typeface="굴림" pitchFamily="50" charset="-127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altLang="ko-KR" dirty="0">
              <a:ea typeface="굴림" pitchFamily="50" charset="-127"/>
            </a:endParaRPr>
          </a:p>
          <a:p>
            <a:pPr lvl="1"/>
            <a:endParaRPr lang="en-US" altLang="ko-KR" baseline="30000" dirty="0">
              <a:ea typeface="굴림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820" y="1972586"/>
            <a:ext cx="816935" cy="810838"/>
          </a:xfrm>
          <a:prstGeom prst="rect">
            <a:avLst/>
          </a:prstGeom>
        </p:spPr>
      </p:pic>
      <p:sp>
        <p:nvSpPr>
          <p:cNvPr id="11" name="오른쪽 화살표 10"/>
          <p:cNvSpPr/>
          <p:nvPr/>
        </p:nvSpPr>
        <p:spPr>
          <a:xfrm>
            <a:off x="8752114" y="1972586"/>
            <a:ext cx="595086" cy="698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10334171" y="3062514"/>
            <a:ext cx="638628" cy="624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752114" y="4325257"/>
            <a:ext cx="3809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HIGH RISK </a:t>
            </a:r>
          </a:p>
          <a:p>
            <a:pPr algn="ctr"/>
            <a:endParaRPr lang="en-US" altLang="ko-KR" sz="2800" dirty="0"/>
          </a:p>
          <a:p>
            <a:pPr algn="ctr"/>
            <a:r>
              <a:rPr lang="en-US" altLang="ko-KR" sz="2800" dirty="0"/>
              <a:t>MODERATE RISK</a:t>
            </a:r>
          </a:p>
          <a:p>
            <a:pPr algn="ctr"/>
            <a:endParaRPr lang="en-US" altLang="ko-KR" sz="2800" dirty="0"/>
          </a:p>
          <a:p>
            <a:pPr algn="ctr"/>
            <a:r>
              <a:rPr lang="en-US" altLang="ko-KR" sz="2800" dirty="0"/>
              <a:t>LOW RISK</a:t>
            </a:r>
          </a:p>
          <a:p>
            <a:pPr algn="ctr"/>
            <a:endParaRPr lang="ko-KR" altLang="en-US" sz="2800" dirty="0"/>
          </a:p>
        </p:txBody>
      </p:sp>
      <p:sp>
        <p:nvSpPr>
          <p:cNvPr id="15" name="아래쪽 화살표 14"/>
          <p:cNvSpPr/>
          <p:nvPr/>
        </p:nvSpPr>
        <p:spPr>
          <a:xfrm rot="5400000">
            <a:off x="8073315" y="5032714"/>
            <a:ext cx="638628" cy="624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059543" y="4812661"/>
            <a:ext cx="6738401" cy="16316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Risk group</a:t>
            </a:r>
            <a:r>
              <a:rPr lang="ko-KR" altLang="en-US" sz="3200" dirty="0"/>
              <a:t>에 따른 </a:t>
            </a:r>
            <a:r>
              <a:rPr lang="en-US" altLang="ko-KR" sz="3200" dirty="0"/>
              <a:t>intervention (genetic risk score</a:t>
            </a:r>
            <a:r>
              <a:rPr lang="ko-KR" altLang="en-US" sz="3200" dirty="0"/>
              <a:t>까지 반영한 </a:t>
            </a:r>
            <a:r>
              <a:rPr lang="en-US" altLang="ko-KR" sz="3200" dirty="0"/>
              <a:t>active prevention)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4DD1D7-7AAA-4325-BF33-0B10EC12973C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246977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+mj-lt"/>
              </a:rPr>
              <a:t>By frequency and effect size</a:t>
            </a:r>
            <a:endParaRPr kumimoji="1" lang="ja-JP" altLang="en-US" dirty="0">
              <a:latin typeface="+mj-lt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934" y="2249488"/>
            <a:ext cx="7098957" cy="3541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BD4E34-F1A5-4627-B775-70417670D0A8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235969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비만 유전자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667540" y="2213428"/>
            <a:ext cx="8856920" cy="209731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비만과 관련된 </a:t>
            </a:r>
            <a:r>
              <a:rPr lang="en-US" altLang="ko-KR" dirty="0"/>
              <a:t>gene </a:t>
            </a:r>
          </a:p>
          <a:p>
            <a:pPr lvl="1"/>
            <a:r>
              <a:rPr lang="en-US" altLang="ko-KR" dirty="0"/>
              <a:t>FTO: </a:t>
            </a:r>
            <a:r>
              <a:rPr lang="ko-KR" altLang="en-US" dirty="0"/>
              <a:t>남는 열량을 지방으로 저장</a:t>
            </a:r>
            <a:endParaRPr lang="en-US" altLang="ko-KR" dirty="0"/>
          </a:p>
          <a:p>
            <a:pPr lvl="1"/>
            <a:r>
              <a:rPr lang="en-US" altLang="ko-KR" dirty="0"/>
              <a:t>MC4R: </a:t>
            </a:r>
            <a:r>
              <a:rPr lang="ko-KR" altLang="en-US" dirty="0"/>
              <a:t>식욕억제를 통한에너지 섭취균형을 조절</a:t>
            </a:r>
            <a:endParaRPr lang="en-US" altLang="ko-KR" dirty="0"/>
          </a:p>
          <a:p>
            <a:pPr lvl="1"/>
            <a:r>
              <a:rPr lang="en-US" altLang="ko-KR" dirty="0"/>
              <a:t>BDNF: </a:t>
            </a:r>
            <a:r>
              <a:rPr lang="ko-KR" altLang="en-US" dirty="0"/>
              <a:t>사회적 스트레스나 우울증에 대한 보상작용으로 음식섭취를 조절하는 유전자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40ED8-D801-4DB1-A9F8-35CFF21EBD51}"/>
              </a:ext>
            </a:extLst>
          </p:cNvPr>
          <p:cNvSpPr txBox="1"/>
          <p:nvPr/>
        </p:nvSpPr>
        <p:spPr>
          <a:xfrm>
            <a:off x="9944100" y="46611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</a:rPr>
              <a:t>지난 줄거리</a:t>
            </a:r>
          </a:p>
        </p:txBody>
      </p:sp>
    </p:spTree>
    <p:extLst>
      <p:ext uri="{BB962C8B-B14F-4D97-AF65-F5344CB8AC3E}">
        <p14:creationId xmlns:p14="http://schemas.microsoft.com/office/powerpoint/2010/main" val="387032085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회로">
  <a:themeElements>
    <a:clrScheme name="회로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회로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회로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1391</Words>
  <Application>Microsoft Office PowerPoint</Application>
  <PresentationFormat>와이드스크린</PresentationFormat>
  <Paragraphs>183</Paragraphs>
  <Slides>37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맑은 고딕</vt:lpstr>
      <vt:lpstr>Arial</vt:lpstr>
      <vt:lpstr>Calibri</vt:lpstr>
      <vt:lpstr>Calibri Light</vt:lpstr>
      <vt:lpstr>Helvetica</vt:lpstr>
      <vt:lpstr>Tw Cen MT</vt:lpstr>
      <vt:lpstr>Wingdings 2</vt:lpstr>
      <vt:lpstr>HDOfficeLightV0</vt:lpstr>
      <vt:lpstr>회로</vt:lpstr>
      <vt:lpstr>2019년 CPBMI 4조 결과발표  2019-08-24</vt:lpstr>
      <vt:lpstr>4조 주제 및 목표</vt:lpstr>
      <vt:lpstr>진행현황 (1) - 주제도출</vt:lpstr>
      <vt:lpstr>연구주제 제안 by clinician’s request</vt:lpstr>
      <vt:lpstr>Obesity management에 있어서 genetics의 중요성</vt:lpstr>
      <vt:lpstr>임상-유전체 정보 통합 모델 기반  obesity risk score calculation</vt:lpstr>
      <vt:lpstr>PowerPoint 프레젠테이션</vt:lpstr>
      <vt:lpstr>By frequency and effect size</vt:lpstr>
      <vt:lpstr>비만 유전자</vt:lpstr>
      <vt:lpstr>진행현황(2) – 구체적인 목표 설정 </vt:lpstr>
      <vt:lpstr>진행현황(3)  : obesity-related clinical info + SNP info dataset</vt:lpstr>
      <vt:lpstr>selection of obes. Related SNP (1)</vt:lpstr>
      <vt:lpstr>PowerPoint 프레젠테이션</vt:lpstr>
      <vt:lpstr>Toy program…</vt:lpstr>
      <vt:lpstr>PowerPoint 프레젠테이션</vt:lpstr>
      <vt:lpstr>Materials and methods (I)</vt:lpstr>
      <vt:lpstr>Materials and methods (II)</vt:lpstr>
      <vt:lpstr>Computing the genetic risk score</vt:lpstr>
      <vt:lpstr>single nucleotide polymorphism (SNP)</vt:lpstr>
      <vt:lpstr>PowerPoint 프레젠테이션</vt:lpstr>
      <vt:lpstr>PowerPoint 프레젠테이션</vt:lpstr>
      <vt:lpstr>PowerPoint 프레젠테이션</vt:lpstr>
      <vt:lpstr>PowerPoint 프레젠테이션</vt:lpstr>
      <vt:lpstr>linkage disequilibrium(LD)</vt:lpstr>
      <vt:lpstr>PowerPoint 프레젠테이션</vt:lpstr>
      <vt:lpstr>Materials and methods (II)</vt:lpstr>
      <vt:lpstr>PowerPoint 프레젠테이션</vt:lpstr>
      <vt:lpstr>결과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Toy program</vt:lpstr>
      <vt:lpstr>Toy program</vt:lpstr>
      <vt:lpstr> 대단히 감사합니다!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2019년 CPBMI 4조 결과발표  2019-08-24</dc:title>
  <dc:creator>kim ms</dc:creator>
  <cp:lastModifiedBy>kim ms</cp:lastModifiedBy>
  <cp:revision>8</cp:revision>
  <dcterms:created xsi:type="dcterms:W3CDTF">2019-08-24T05:16:32Z</dcterms:created>
  <dcterms:modified xsi:type="dcterms:W3CDTF">2019-12-14T10:26:16Z</dcterms:modified>
</cp:coreProperties>
</file>